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09" r:id="rId3"/>
    <p:sldId id="1022" r:id="rId4"/>
    <p:sldId id="1011" r:id="rId5"/>
    <p:sldId id="1012" r:id="rId6"/>
    <p:sldId id="1013" r:id="rId7"/>
    <p:sldId id="1014" r:id="rId8"/>
    <p:sldId id="1023" r:id="rId9"/>
    <p:sldId id="1015" r:id="rId10"/>
    <p:sldId id="1019" r:id="rId11"/>
    <p:sldId id="1020" r:id="rId12"/>
    <p:sldId id="1021" r:id="rId13"/>
    <p:sldId id="1016" r:id="rId14"/>
    <p:sldId id="1017" r:id="rId15"/>
    <p:sldId id="1024" r:id="rId16"/>
    <p:sldId id="1018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I feel happy.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8424"/>
            <a:ext cx="11485848" cy="3323987"/>
          </a:xfrm>
        </p:spPr>
        <p:txBody>
          <a:bodyPr/>
          <a:lstStyle/>
          <a:p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I’m 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want to eat a cake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I’m thirsty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want to drink a bottle of 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boy called his father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9007" y="1187313"/>
            <a:ext cx="699910" cy="12029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510" y="2448726"/>
            <a:ext cx="1086045" cy="15285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3398" y="3800462"/>
            <a:ext cx="1898566" cy="157275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154113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5225" y="282233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410122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28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六、根据所给情境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didn’t eat food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it’s nine o’clock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he feel?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Jack helped his mother do the housework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he feel now?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013677"/>
            <a:ext cx="11485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He feels hungry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486965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 feels tired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09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95386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Mengmeng has a beautiful 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it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she lost it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does she feel now?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1747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She feels sad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8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Sunday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sunny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and his cousins were on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swept the floor and picked some 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felt very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saw some cows and sheep on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very excited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under a big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felt a little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gave him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time to have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felt hungry and thirsty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17426"/>
            <a:ext cx="9615805" cy="79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and his parents were on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felt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2791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6947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由短文第一句可知，昨天是星期天，今天应该是星期一。故本题错误。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4712" y="279283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3311271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由短文第三句可知，</a:t>
            </a:r>
            <a:r>
              <a:rPr lang="en-US" altLang="zh-CN">
                <a:cs typeface="Times New Roman" panose="02020603050405020304" pitchFamily="18" charset="0"/>
              </a:rPr>
              <a:t>Mike</a:t>
            </a:r>
            <a:r>
              <a:rPr lang="zh-CN" altLang="zh-CN">
                <a:cs typeface="Times New Roman" panose="02020603050405020304" pitchFamily="18" charset="0"/>
              </a:rPr>
              <a:t>和他的堂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r>
              <a:rPr lang="zh-CN" altLang="zh-CN">
                <a:cs typeface="Times New Roman" panose="02020603050405020304" pitchFamily="18" charset="0"/>
              </a:rPr>
              <a:t>兄妹们在农场，而不是和父母。故本题错误。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094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854" y="516448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由短文倒数第四句可知，</a:t>
            </a:r>
            <a:r>
              <a:rPr lang="en-US" altLang="zh-CN">
                <a:cs typeface="Times New Roman" panose="02020603050405020304" pitchFamily="18" charset="0"/>
              </a:rPr>
              <a:t>Ben</a:t>
            </a:r>
            <a:r>
              <a:rPr lang="zh-CN" altLang="zh-CN">
                <a:cs typeface="Times New Roman" panose="02020603050405020304" pitchFamily="18" charset="0"/>
              </a:rPr>
              <a:t>感到有点无聊。故本题正确。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45049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gave Mary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saw animals in the zoo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7341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39744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由短文倒数第三句可知，</a:t>
            </a:r>
            <a:r>
              <a:rPr lang="en-US" altLang="zh-CN">
                <a:cs typeface="Times New Roman" panose="02020603050405020304" pitchFamily="18" charset="0"/>
              </a:rPr>
              <a:t>Mike</a:t>
            </a:r>
            <a:r>
              <a:rPr lang="zh-CN" altLang="zh-CN">
                <a:cs typeface="Times New Roman" panose="02020603050405020304" pitchFamily="18" charset="0"/>
              </a:rPr>
              <a:t>给了</a:t>
            </a:r>
            <a:r>
              <a:rPr lang="en-US" altLang="zh-CN">
                <a:cs typeface="Times New Roman" panose="02020603050405020304" pitchFamily="18" charset="0"/>
              </a:rPr>
              <a:t>Ben</a:t>
            </a:r>
            <a:r>
              <a:rPr lang="zh-CN" altLang="zh-CN">
                <a:cs typeface="Times New Roman" panose="02020603050405020304" pitchFamily="18" charset="0"/>
              </a:rPr>
              <a:t>一本书，而不是给了</a:t>
            </a:r>
            <a:r>
              <a:rPr lang="en-US" altLang="zh-CN">
                <a:cs typeface="Times New Roman" panose="02020603050405020304" pitchFamily="18" charset="0"/>
              </a:rPr>
              <a:t>Mary</a:t>
            </a:r>
            <a:r>
              <a:rPr lang="zh-CN" altLang="zh-CN">
                <a:cs typeface="Times New Roman" panose="02020603050405020304" pitchFamily="18" charset="0"/>
              </a:rPr>
              <a:t>。故本题错误。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77477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284322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由短文可知，他们在农场里看到动物，不是在动物园。故本题错误</a:t>
            </a:r>
            <a:r>
              <a:rPr lang="zh-CN" altLang="zh-CN" smtClean="0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55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_______day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under a big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________have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felt _________and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01470" y="1484784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sunny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6947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由短文第二句可知，昨天天气晴朗。故答案为</a:t>
            </a:r>
            <a:r>
              <a:rPr lang="en-US" altLang="zh-CN">
                <a:cs typeface="Times New Roman" panose="02020603050405020304" pitchFamily="18" charset="0"/>
              </a:rPr>
              <a:t>sunny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51190" y="2809091"/>
            <a:ext cx="1075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bored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32978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由短文倒数第四句可知，</a:t>
            </a:r>
            <a:r>
              <a:rPr lang="en-US" altLang="zh-CN">
                <a:cs typeface="Times New Roman" panose="02020603050405020304" pitchFamily="18" charset="0"/>
              </a:rPr>
              <a:t>Ben</a:t>
            </a:r>
            <a:r>
              <a:rPr lang="zh-CN" altLang="zh-CN">
                <a:cs typeface="Times New Roman" panose="02020603050405020304" pitchFamily="18" charset="0"/>
              </a:rPr>
              <a:t>有点无聊。故答案为</a:t>
            </a:r>
            <a:r>
              <a:rPr lang="en-US" altLang="zh-CN">
                <a:cs typeface="Times New Roman" panose="02020603050405020304" pitchFamily="18" charset="0"/>
              </a:rPr>
              <a:t>bored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774726" y="4068446"/>
            <a:ext cx="1252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time to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89126" y="4022786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hungry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687494" y="4027012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thirsty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0854" y="456728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由短文最后两句可知，到了午饭时间，他们又渴又饿。故答案为</a:t>
            </a:r>
            <a:r>
              <a:rPr lang="en-US" altLang="zh-CN">
                <a:cs typeface="Times New Roman" panose="02020603050405020304" pitchFamily="18" charset="0"/>
              </a:rPr>
              <a:t>time to, hungry, thirsty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17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70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138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1388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1388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chess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04932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334703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Are you feeling bored?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6254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miss your mother?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8603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3874" y="41344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55809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thirsty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9998" y="192712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won a chess game last week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9998" y="3188097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lost my bag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 feel sad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9998" y="434652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can smell nice noodle soup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5904" y="13617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9601" y="26478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9601" y="39437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90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6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二、圈出与所给单词画线部分发音相同的单词。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2074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uice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You can jump really high, Daming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2074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iver	She is drawing pictures near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2074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Amy likes skipping with her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2074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Lanlan gets some books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42074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ee	I don’t want shorts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trousers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5031758" y="1943214"/>
            <a:ext cx="851004" cy="575056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4807688" y="2527110"/>
            <a:ext cx="1224136" cy="66590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7933797" y="3156219"/>
            <a:ext cx="1112851" cy="605371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4871797" y="3923869"/>
            <a:ext cx="721258" cy="472355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727319" y="4511021"/>
            <a:ext cx="1243775" cy="493194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my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find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have any water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have lunch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 won a football match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so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my grandfather cut the grass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507662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happy 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sad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tired       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hungry       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thirsty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26026" y="2158734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002432" y="2770782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thirsty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59277" y="3391234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hungry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57388" y="4005064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happy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239509" y="4594378"/>
            <a:ext cx="9155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tired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cleaned the room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879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8796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28796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does he feel?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_________bored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879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44418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6760" y="2323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429000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cs typeface="Times New Roman" panose="02020603050405020304" pitchFamily="18" charset="0"/>
              </a:rPr>
              <a:t>由题意可知，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干了一整天活，应该感到累。故选</a:t>
            </a:r>
            <a:r>
              <a:rPr lang="en-US" altLang="zh-CN" dirty="0"/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7461" y="42477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3548" y="5301617"/>
            <a:ext cx="1149315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how</a:t>
            </a:r>
            <a:r>
              <a:rPr lang="zh-CN" altLang="zh-CN"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怎样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，这里指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他感觉怎么样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；答语中主语是第三人称单数，谓语动词也要用第三人称单数形式。故选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287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boy feeling happy?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879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_________my pencil last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874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1952980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cs typeface="Times New Roman" panose="02020603050405020304" pitchFamily="18" charset="0"/>
              </a:rPr>
              <a:t>开头的一般疑问句，其肯定回答是</a:t>
            </a:r>
            <a:r>
              <a:rPr lang="en-US" altLang="zh-CN" dirty="0">
                <a:cs typeface="Times New Roman" panose="02020603050405020304" pitchFamily="18" charset="0"/>
              </a:rPr>
              <a:t>“Yes, </a:t>
            </a:r>
            <a:r>
              <a:rPr lang="zh-CN" altLang="zh-CN" dirty="0">
                <a:cs typeface="Times New Roman" panose="02020603050405020304" pitchFamily="18" charset="0"/>
              </a:rPr>
              <a:t>主语＋</a:t>
            </a:r>
            <a:r>
              <a:rPr lang="en-US" altLang="zh-CN" dirty="0"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，否定回答是</a:t>
            </a:r>
            <a:r>
              <a:rPr lang="en-US" altLang="zh-CN" dirty="0">
                <a:cs typeface="Times New Roman" panose="02020603050405020304" pitchFamily="18" charset="0"/>
              </a:rPr>
              <a:t>“No, </a:t>
            </a:r>
            <a:r>
              <a:rPr lang="zh-CN" altLang="zh-CN" dirty="0">
                <a:cs typeface="Times New Roman" panose="02020603050405020304" pitchFamily="18" charset="0"/>
              </a:rPr>
              <a:t>主语＋</a:t>
            </a:r>
            <a:r>
              <a:rPr lang="en-US" altLang="zh-CN" dirty="0">
                <a:cs typeface="Times New Roman" panose="02020603050405020304" pitchFamily="18" charset="0"/>
              </a:rPr>
              <a:t>isn’t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7715" y="33910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00903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last Sunday</a:t>
            </a:r>
            <a:r>
              <a:rPr lang="zh-CN" altLang="zh-CN">
                <a:cs typeface="Times New Roman" panose="02020603050405020304" pitchFamily="18" charset="0"/>
              </a:rPr>
              <a:t>是过去的时间，谓语动词要用过去式，</a:t>
            </a:r>
            <a:r>
              <a:rPr lang="en-US" altLang="zh-CN">
                <a:cs typeface="Times New Roman" panose="02020603050405020304" pitchFamily="18" charset="0"/>
              </a:rPr>
              <a:t>lose</a:t>
            </a:r>
            <a:r>
              <a:rPr lang="zh-CN" altLang="zh-CN">
                <a:cs typeface="Times New Roman" panose="02020603050405020304" pitchFamily="18" charset="0"/>
              </a:rPr>
              <a:t>的过去式为</a:t>
            </a:r>
            <a:r>
              <a:rPr lang="en-US" altLang="zh-CN">
                <a:cs typeface="Times New Roman" panose="02020603050405020304" pitchFamily="18" charset="0"/>
              </a:rPr>
              <a:t>lost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114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you so _________?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114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 won _________chess game this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him?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ill 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tired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8" y="13148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11209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赢得一场象棋比赛是</a:t>
            </a:r>
            <a:r>
              <a:rPr lang="en-US" altLang="zh-CN">
                <a:cs typeface="Times New Roman" panose="02020603050405020304" pitchFamily="18" charset="0"/>
              </a:rPr>
              <a:t>win a chess game,</a:t>
            </a:r>
            <a:r>
              <a:rPr lang="zh-CN" altLang="zh-CN">
                <a:cs typeface="Times New Roman" panose="02020603050405020304" pitchFamily="18" charset="0"/>
              </a:rPr>
              <a:t>可排除选项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、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0340" y="38507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4994592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由问句可知，主语是</a:t>
            </a:r>
            <a:r>
              <a:rPr lang="en-US" altLang="zh-CN">
                <a:cs typeface="Times New Roman" panose="02020603050405020304" pitchFamily="18" charset="0"/>
              </a:rPr>
              <a:t>he,</a:t>
            </a:r>
            <a:r>
              <a:rPr lang="zh-CN" altLang="zh-CN">
                <a:cs typeface="Times New Roman" panose="02020603050405020304" pitchFamily="18" charset="0"/>
              </a:rPr>
              <a:t>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01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五、判断下列句子与所给图片是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Yesterday I helped my grandpa in the kitchen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 can smell some nice noodle soup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38" y="2223448"/>
            <a:ext cx="2077328" cy="15836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374" y="4095656"/>
            <a:ext cx="1661864" cy="14663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2638" y="258348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712" y="452409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748</Words>
  <Application>Microsoft Office PowerPoint</Application>
  <PresentationFormat>自定义</PresentationFormat>
  <Paragraphs>133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396</cp:revision>
  <dcterms:created xsi:type="dcterms:W3CDTF">2020-11-06T05:24:00Z</dcterms:created>
  <dcterms:modified xsi:type="dcterms:W3CDTF">2025-06-09T15:19:39Z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